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D84925-3C1B-9CE9-ECB2-9A90FFA0B846}" v="1622" dt="2024-11-20T11:21:58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tableStyles" Target="tableStyles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theme" Target="theme/theme1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viewProps" Target="viewProps.xml" Id="rId11" /><Relationship Type="http://schemas.openxmlformats.org/officeDocument/2006/relationships/slide" Target="slides/slide4.xml" Id="rId5" /><Relationship Type="http://schemas.microsoft.com/office/2015/10/relationships/revisionInfo" Target="revisionInfo.xml" Id="rId15" /><Relationship Type="http://schemas.openxmlformats.org/officeDocument/2006/relationships/presProps" Target="presProps.xml" Id="rId10" /><Relationship Type="http://schemas.openxmlformats.org/officeDocument/2006/relationships/slide" Target="slides/slide3.xml" Id="rId4" /><Relationship Type="http://schemas.openxmlformats.org/officeDocument/2006/relationships/slide" Target="slides/slide8.xml" Id="rId9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1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6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74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56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6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3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5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7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060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peedometer">
            <a:extLst>
              <a:ext uri="{FF2B5EF4-FFF2-40B4-BE49-F238E27FC236}">
                <a16:creationId xmlns:a16="http://schemas.microsoft.com/office/drawing/2014/main" id="{9C2E2E83-8459-8768-F502-3813EF573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291" y="5325010"/>
            <a:ext cx="4914907" cy="94516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Crash Detection and Sustainability Goals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400" y="3417277"/>
            <a:ext cx="5594845" cy="1899040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Smart Bike Helme</a:t>
            </a:r>
            <a:r>
              <a:rPr lang="en-US" dirty="0">
                <a:solidFill>
                  <a:srgbClr val="FFFFFF"/>
                </a:solidFill>
              </a:rPr>
              <a:t>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5C69E9-B57A-3177-B049-D730A923D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CA446E0-FE0A-182A-D18F-A0EC0BCC8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11868D-08FC-FBC3-AE79-ACFE41F57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20"/>
            <a:ext cx="12192001" cy="5153821"/>
          </a:xfrm>
          <a:custGeom>
            <a:avLst/>
            <a:gdLst>
              <a:gd name="connsiteX0" fmla="*/ 0 w 12192001"/>
              <a:gd name="connsiteY0" fmla="*/ 0 h 5153821"/>
              <a:gd name="connsiteX1" fmla="*/ 12192001 w 12192001"/>
              <a:gd name="connsiteY1" fmla="*/ 0 h 5153821"/>
              <a:gd name="connsiteX2" fmla="*/ 12192001 w 12192001"/>
              <a:gd name="connsiteY2" fmla="*/ 4475908 h 5153821"/>
              <a:gd name="connsiteX3" fmla="*/ 11514088 w 12192001"/>
              <a:gd name="connsiteY3" fmla="*/ 5153821 h 5153821"/>
              <a:gd name="connsiteX4" fmla="*/ 677913 w 12192001"/>
              <a:gd name="connsiteY4" fmla="*/ 5153821 h 5153821"/>
              <a:gd name="connsiteX5" fmla="*/ 0 w 12192001"/>
              <a:gd name="connsiteY5" fmla="*/ 4475908 h 515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5153821">
                <a:moveTo>
                  <a:pt x="0" y="0"/>
                </a:moveTo>
                <a:lnTo>
                  <a:pt x="12192001" y="0"/>
                </a:lnTo>
                <a:lnTo>
                  <a:pt x="12192001" y="4475908"/>
                </a:lnTo>
                <a:cubicBezTo>
                  <a:pt x="12192001" y="4850309"/>
                  <a:pt x="11888489" y="5153821"/>
                  <a:pt x="11514088" y="5153821"/>
                </a:cubicBezTo>
                <a:lnTo>
                  <a:pt x="677913" y="5153821"/>
                </a:lnTo>
                <a:cubicBezTo>
                  <a:pt x="303512" y="5153821"/>
                  <a:pt x="0" y="4850309"/>
                  <a:pt x="0" y="44759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98131-4CE0-762C-FC6C-ACE9F767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295588"/>
            <a:ext cx="7020667" cy="331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Cyclists are vulnerable to road accidents; timely response can save lives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FA8D6-6335-B0DB-A08D-F6CE016A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11/20/2024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752B8-12E4-1750-2BC7-A4F75616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815C3-1969-E0DE-8E74-96FD4F9D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5625D-4D98-3B90-8657-6F5B0660737C}"/>
              </a:ext>
            </a:extLst>
          </p:cNvPr>
          <p:cNvSpPr txBox="1"/>
          <p:nvPr/>
        </p:nvSpPr>
        <p:spPr>
          <a:xfrm>
            <a:off x="509497" y="4093053"/>
            <a:ext cx="6619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 smart helmet with crash detection and alert capabilities.</a:t>
            </a:r>
          </a:p>
        </p:txBody>
      </p:sp>
    </p:spTree>
    <p:extLst>
      <p:ext uri="{BB962C8B-B14F-4D97-AF65-F5344CB8AC3E}">
        <p14:creationId xmlns:p14="http://schemas.microsoft.com/office/powerpoint/2010/main" val="56226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FF005-6158-6E1C-1E22-13D58A53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sustainability development goals (SDGs)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330EB-F02D-09D4-E206-C73C98963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i="1" dirty="0"/>
              <a:t>Goal 3: Good Health and Well-being</a:t>
            </a:r>
          </a:p>
          <a:p>
            <a:pPr marL="0" indent="0">
              <a:buNone/>
            </a:pPr>
            <a:r>
              <a:rPr lang="en-US" dirty="0"/>
              <a:t>Reducing injuries and fatalities by alerting on scene emergency response to forces being over the limit for safety and promoting bike </a:t>
            </a:r>
            <a:r>
              <a:rPr lang="en-US"/>
              <a:t>safety</a:t>
            </a:r>
            <a:r>
              <a:rPr lang="en-US" dirty="0"/>
              <a:t>.</a:t>
            </a:r>
          </a:p>
          <a:p>
            <a:r>
              <a:rPr lang="en-US" b="1" i="1" dirty="0"/>
              <a:t>Goal 9: Industry, Innovation, and Infrastructure</a:t>
            </a:r>
          </a:p>
          <a:p>
            <a:pPr marL="0" indent="0">
              <a:buNone/>
            </a:pPr>
            <a:r>
              <a:rPr lang="en-US" dirty="0"/>
              <a:t>Utilizes innovative technologies for personal safety.</a:t>
            </a:r>
          </a:p>
          <a:p>
            <a:pPr marL="0" indent="0">
              <a:buNone/>
            </a:pPr>
            <a:r>
              <a:rPr lang="en-US" dirty="0"/>
              <a:t>Can integrate with smart cities for data sharing.</a:t>
            </a:r>
          </a:p>
          <a:p>
            <a:r>
              <a:rPr lang="en-US" b="1" i="1" dirty="0"/>
              <a:t>Goal 11: Sustainable Cities and Communities</a:t>
            </a:r>
          </a:p>
          <a:p>
            <a:pPr marL="0" indent="0">
              <a:buNone/>
            </a:pPr>
            <a:r>
              <a:rPr lang="en-US" dirty="0"/>
              <a:t>Encourages safe cycling, reducing congestion and pollution.</a:t>
            </a:r>
          </a:p>
          <a:p>
            <a:r>
              <a:rPr lang="en-US" b="1" i="1"/>
              <a:t>Goal 13: Climate Action</a:t>
            </a:r>
          </a:p>
          <a:p>
            <a:pPr marL="0" indent="0">
              <a:buNone/>
            </a:pPr>
            <a:r>
              <a:rPr lang="en-US" dirty="0"/>
              <a:t>Promotes cycling as a sustainability, low-carbon transport option.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9D6E0-343D-10CC-0686-6DC390B48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53666-BBAE-8ACD-02DC-267B6DA0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37F58-2B7C-B060-6CBE-856A774B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9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5DD9-81FE-CB81-1E03-5940B32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Circuit Works</a:t>
            </a:r>
          </a:p>
        </p:txBody>
      </p:sp>
      <p:pic>
        <p:nvPicPr>
          <p:cNvPr id="7" name="Content Placeholder 6" descr="A circuit board with wires and a microphone&#10;&#10;Description automatically generated">
            <a:extLst>
              <a:ext uri="{FF2B5EF4-FFF2-40B4-BE49-F238E27FC236}">
                <a16:creationId xmlns:a16="http://schemas.microsoft.com/office/drawing/2014/main" id="{B8BE9DD3-6C11-E683-D27D-41EAB7F0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7719" y="2062366"/>
            <a:ext cx="4117941" cy="38701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1B63B-A6DE-6049-11E1-33B8AB293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B063F-9315-C416-4E52-7D5C3EA0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74329-21E9-F522-5398-9F4E1A4D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5F0F0-7A77-A295-A4DE-4C87AE3F5E3A}"/>
              </a:ext>
            </a:extLst>
          </p:cNvPr>
          <p:cNvSpPr txBox="1"/>
          <p:nvPr/>
        </p:nvSpPr>
        <p:spPr>
          <a:xfrm>
            <a:off x="439820" y="2345709"/>
            <a:ext cx="664631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dirty="0"/>
              <a:t>Components: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Force Sensitive Resistor (FSR): Detects impact force.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Arduino: Process the signal and triggers responses.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LED: Provides visual alerts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Piezo Buzzer: Emits audible alerts.</a:t>
            </a:r>
          </a:p>
          <a:p>
            <a:r>
              <a:rPr lang="en-US" b="1" i="1" dirty="0"/>
              <a:t>Process: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Detect impact -&gt; Measure Force -&gt; Activate Alert System (LED/Buzzer)</a:t>
            </a:r>
          </a:p>
        </p:txBody>
      </p:sp>
    </p:spTree>
    <p:extLst>
      <p:ext uri="{BB962C8B-B14F-4D97-AF65-F5344CB8AC3E}">
        <p14:creationId xmlns:p14="http://schemas.microsoft.com/office/powerpoint/2010/main" val="286283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EDC0-C0C3-D756-17B4-722142C9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Helmet Intergration</a:t>
            </a:r>
          </a:p>
        </p:txBody>
      </p:sp>
      <p:pic>
        <p:nvPicPr>
          <p:cNvPr id="7" name="Content Placeholder 6" descr="A black helmet with blueprints&#10;&#10;Description automatically generated">
            <a:extLst>
              <a:ext uri="{FF2B5EF4-FFF2-40B4-BE49-F238E27FC236}">
                <a16:creationId xmlns:a16="http://schemas.microsoft.com/office/drawing/2014/main" id="{55244A2B-D388-B985-BC59-D6B19E204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5237" y="121423"/>
            <a:ext cx="4117926" cy="38701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0420D-B503-9939-F375-D207240B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69D6B-3299-7483-57CD-82158EA3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5D572-89A8-4154-3016-21602ABF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black helmet with a skull on it&#10;&#10;Description automatically generated">
            <a:extLst>
              <a:ext uri="{FF2B5EF4-FFF2-40B4-BE49-F238E27FC236}">
                <a16:creationId xmlns:a16="http://schemas.microsoft.com/office/drawing/2014/main" id="{11B3C13F-645F-3025-9CD5-E74538665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158" y="3318025"/>
            <a:ext cx="4868893" cy="3471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9337-7E2D-B390-A1D2-8851E263E4D1}"/>
              </a:ext>
            </a:extLst>
          </p:cNvPr>
          <p:cNvSpPr txBox="1"/>
          <p:nvPr/>
        </p:nvSpPr>
        <p:spPr>
          <a:xfrm>
            <a:off x="410499" y="2243084"/>
            <a:ext cx="513123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/>
              <a:t>Best Placement for the Circuit: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Rear or side sections (Less impact-prone)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Embedded in helmet foam for protection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Option for detachable module for added safety </a:t>
            </a:r>
          </a:p>
          <a:p>
            <a:r>
              <a:rPr lang="en-US" b="1" i="1" dirty="0"/>
              <a:t>Future Design Considerations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Waterproofing and shock-resistant casing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Lightweight materials to ensure comfort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wire routing through helmet grooves for safety and durability</a:t>
            </a:r>
          </a:p>
        </p:txBody>
      </p:sp>
    </p:spTree>
    <p:extLst>
      <p:ext uri="{BB962C8B-B14F-4D97-AF65-F5344CB8AC3E}">
        <p14:creationId xmlns:p14="http://schemas.microsoft.com/office/powerpoint/2010/main" val="3065085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945E-4EB1-8F25-9494-64F3DA18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7EB5-F851-D3B2-20ED-58F4143BD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b="1" i="1" dirty="0"/>
              <a:t>Crash Detection and Alerts</a:t>
            </a:r>
            <a:endParaRPr lang="en-US" dirty="0"/>
          </a:p>
          <a:p>
            <a:r>
              <a:rPr lang="en-US" dirty="0"/>
              <a:t>Threshold calibrations to differentiate crashes from minor bumps</a:t>
            </a:r>
          </a:p>
          <a:p>
            <a:r>
              <a:rPr lang="en-US" dirty="0"/>
              <a:t>GPS module to send location to emergency contacts</a:t>
            </a:r>
          </a:p>
          <a:p>
            <a:r>
              <a:rPr lang="en-US" dirty="0"/>
              <a:t>Bluetooth/GSM integration for alerts</a:t>
            </a:r>
          </a:p>
          <a:p>
            <a:pPr marL="0" indent="0">
              <a:buNone/>
            </a:pPr>
            <a:r>
              <a:rPr lang="en-US" b="1" i="1" dirty="0"/>
              <a:t>Health Monitoring</a:t>
            </a:r>
          </a:p>
          <a:p>
            <a:r>
              <a:rPr lang="en-US" dirty="0"/>
              <a:t>Add sensors to track vitals like heartrate post-crash</a:t>
            </a:r>
          </a:p>
          <a:p>
            <a:pPr marL="0" indent="0">
              <a:buNone/>
            </a:pPr>
            <a:r>
              <a:rPr lang="en-US" b="1" i="1" dirty="0"/>
              <a:t>Data Logging</a:t>
            </a:r>
          </a:p>
          <a:p>
            <a:r>
              <a:rPr lang="en-US" dirty="0"/>
              <a:t>SD card module for storing impact data for analysis</a:t>
            </a:r>
          </a:p>
          <a:p>
            <a:pPr marL="0" indent="0">
              <a:buNone/>
            </a:pPr>
            <a:r>
              <a:rPr lang="en-US" b="1" i="1" dirty="0"/>
              <a:t>Sustainability Features</a:t>
            </a:r>
          </a:p>
          <a:p>
            <a:r>
              <a:rPr lang="en-US" dirty="0"/>
              <a:t>Eco-Friendly materials</a:t>
            </a:r>
          </a:p>
          <a:p>
            <a:r>
              <a:rPr lang="en-US" dirty="0"/>
              <a:t>Solar-powered rechargeable batteries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633E4-7938-EEF1-127D-BCEDA40A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176E1-5150-8F76-FC0C-931E709A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504D7-4BC1-9F66-335D-A008FBE8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9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616A-BC2A-E875-EAAD-AF6F084C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3F72-EA54-B310-CD4E-D7A3DDF9A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i="1" dirty="0"/>
              <a:t>Cycling Safety Awareness</a:t>
            </a:r>
          </a:p>
          <a:p>
            <a:r>
              <a:rPr lang="en-US" dirty="0"/>
              <a:t>Promotes Cycling as a safer transportation mode.</a:t>
            </a:r>
          </a:p>
          <a:p>
            <a:pPr marL="0" indent="0">
              <a:buNone/>
            </a:pPr>
            <a:r>
              <a:rPr lang="en-US" b="1" i="1" dirty="0"/>
              <a:t>Smart Cities and Connectivity</a:t>
            </a:r>
          </a:p>
          <a:p>
            <a:r>
              <a:rPr lang="en-US"/>
              <a:t>Integrate</a:t>
            </a:r>
            <a:r>
              <a:rPr lang="en-US" dirty="0"/>
              <a:t> helmets with urban traffic management systems</a:t>
            </a:r>
          </a:p>
          <a:p>
            <a:pPr marL="0" indent="0">
              <a:buNone/>
            </a:pPr>
            <a:r>
              <a:rPr lang="en-US" b="1" i="1" dirty="0"/>
              <a:t>Scalability and Accessibility</a:t>
            </a:r>
          </a:p>
          <a:p>
            <a:r>
              <a:rPr lang="en-US" dirty="0"/>
              <a:t>Ensure Affordability for wider adoption, especially in low-income areas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9C1B4-65C2-CBEF-B618-1BE172A5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51B85-AFBE-543E-25DD-683DF11C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96A42-138C-9DC0-407B-6A9F7E93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2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7903-1476-2629-06DB-45890580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CC900-5A20-30D2-88B2-9C995DF0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13" y="2306781"/>
            <a:ext cx="9956747" cy="22599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i="1" dirty="0"/>
              <a:t>Key Takeaways</a:t>
            </a:r>
          </a:p>
          <a:p>
            <a:r>
              <a:rPr lang="en-US" dirty="0"/>
              <a:t>Smart helmets will be able to enhance safety, promote sustainability, and align with global goals.</a:t>
            </a:r>
          </a:p>
          <a:p>
            <a:r>
              <a:rPr lang="en-US" dirty="0"/>
              <a:t>This project if taken further combines innovation with real-world impact for better cycling experiences and safety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6CB0B-3695-2AD8-9E29-692B7567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2BC72-36F8-EECA-C8E2-C44821DF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CAA8-4656-9876-9876-B566F86A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231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DarkSeedRightStep">
      <a:dk1>
        <a:srgbClr val="000000"/>
      </a:dk1>
      <a:lt1>
        <a:srgbClr val="FFFFFF"/>
      </a:lt1>
      <a:dk2>
        <a:srgbClr val="1B2F2D"/>
      </a:dk2>
      <a:lt2>
        <a:srgbClr val="F2F3F0"/>
      </a:lt2>
      <a:accent1>
        <a:srgbClr val="6B2CE7"/>
      </a:accent1>
      <a:accent2>
        <a:srgbClr val="A617D5"/>
      </a:accent2>
      <a:accent3>
        <a:srgbClr val="E729C6"/>
      </a:accent3>
      <a:accent4>
        <a:srgbClr val="D51766"/>
      </a:accent4>
      <a:accent5>
        <a:srgbClr val="E72A29"/>
      </a:accent5>
      <a:accent6>
        <a:srgbClr val="D56717"/>
      </a:accent6>
      <a:hlink>
        <a:srgbClr val="339B8B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DylanVTI</vt:lpstr>
      <vt:lpstr>Smart Bike Helmet</vt:lpstr>
      <vt:lpstr>Cyclists are vulnerable to road accidents; timely response can save lives</vt:lpstr>
      <vt:lpstr>UN sustainability development goals (SDGs) Alignment</vt:lpstr>
      <vt:lpstr>How the Circuit Works</vt:lpstr>
      <vt:lpstr>Helmet Intergration</vt:lpstr>
      <vt:lpstr>Features for future development</vt:lpstr>
      <vt:lpstr>Broader Impact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255</cp:revision>
  <dcterms:created xsi:type="dcterms:W3CDTF">2024-11-20T10:27:56Z</dcterms:created>
  <dcterms:modified xsi:type="dcterms:W3CDTF">2024-11-20T11:21:58Z</dcterms:modified>
</cp:coreProperties>
</file>